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5"/>
  </p:notesMasterIdLst>
  <p:sldIdLst>
    <p:sldId id="256" r:id="rId2"/>
    <p:sldId id="257" r:id="rId3"/>
    <p:sldId id="271" r:id="rId4"/>
    <p:sldId id="284" r:id="rId5"/>
    <p:sldId id="272" r:id="rId6"/>
    <p:sldId id="273" r:id="rId7"/>
    <p:sldId id="279" r:id="rId8"/>
    <p:sldId id="274" r:id="rId9"/>
    <p:sldId id="280" r:id="rId10"/>
    <p:sldId id="275" r:id="rId11"/>
    <p:sldId id="282" r:id="rId12"/>
    <p:sldId id="276" r:id="rId13"/>
    <p:sldId id="281" r:id="rId14"/>
    <p:sldId id="277" r:id="rId15"/>
    <p:sldId id="283" r:id="rId16"/>
    <p:sldId id="278" r:id="rId17"/>
    <p:sldId id="261" r:id="rId18"/>
    <p:sldId id="263" r:id="rId19"/>
    <p:sldId id="265" r:id="rId20"/>
    <p:sldId id="268" r:id="rId21"/>
    <p:sldId id="269" r:id="rId22"/>
    <p:sldId id="270" r:id="rId23"/>
    <p:sldId id="285"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Montserrat" pitchFamily="2" charset="77"/>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73"/>
    <p:restoredTop sz="94778"/>
  </p:normalViewPr>
  <p:slideViewPr>
    <p:cSldViewPr snapToGrid="0">
      <p:cViewPr varScale="1">
        <p:scale>
          <a:sx n="62" d="100"/>
          <a:sy n="62" d="100"/>
        </p:scale>
        <p:origin x="200" y="14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0fc377b34251ec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0fc377b34251ec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3b114c2f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03b114c2f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18bee289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18bee289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03b114c2f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03b114c2f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8bee2892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8bee289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af7b50d0bbe0f9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af7b50d0bbe0f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03b114c2f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03b114c2f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392275" y="1578400"/>
            <a:ext cx="51624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700" dirty="0"/>
              <a:t>TN Police Hackathon</a:t>
            </a:r>
            <a:endParaRPr sz="3700" dirty="0"/>
          </a:p>
          <a:p>
            <a:pPr marL="0" lvl="0" indent="0" algn="l" rtl="0">
              <a:spcBef>
                <a:spcPts val="0"/>
              </a:spcBef>
              <a:spcAft>
                <a:spcPts val="0"/>
              </a:spcAft>
              <a:buNone/>
            </a:pPr>
            <a:endParaRPr sz="1400" dirty="0"/>
          </a:p>
          <a:p>
            <a:pPr marL="0" lvl="0" indent="0" algn="l" rtl="0">
              <a:spcBef>
                <a:spcPts val="0"/>
              </a:spcBef>
              <a:spcAft>
                <a:spcPts val="0"/>
              </a:spcAft>
              <a:buNone/>
            </a:pPr>
            <a:r>
              <a:rPr lang="en-GB" sz="2800" dirty="0"/>
              <a:t>			</a:t>
            </a:r>
            <a:r>
              <a:rPr lang="en-GB" sz="2800" dirty="0" err="1"/>
              <a:t>SpamShield</a:t>
            </a:r>
            <a:endParaRPr sz="2800" dirty="0"/>
          </a:p>
        </p:txBody>
      </p:sp>
      <p:sp>
        <p:nvSpPr>
          <p:cNvPr id="229" name="Google Shape;229;p17"/>
          <p:cNvSpPr txBox="1">
            <a:spLocks noGrp="1"/>
          </p:cNvSpPr>
          <p:nvPr>
            <p:ph type="subTitle" idx="1"/>
          </p:nvPr>
        </p:nvSpPr>
        <p:spPr>
          <a:xfrm>
            <a:off x="5083950" y="3924925"/>
            <a:ext cx="3809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500"/>
              <a:t>Vishwa Kumaresh - Shiv Nadar University Chennai</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FE43-C7D3-744A-9863-777316F5F0C2}"/>
              </a:ext>
            </a:extLst>
          </p:cNvPr>
          <p:cNvSpPr>
            <a:spLocks noGrp="1"/>
          </p:cNvSpPr>
          <p:nvPr>
            <p:ph type="title"/>
          </p:nvPr>
        </p:nvSpPr>
        <p:spPr/>
        <p:txBody>
          <a:bodyPr/>
          <a:lstStyle/>
          <a:p>
            <a:r>
              <a:rPr lang="en-US" dirty="0"/>
              <a:t>Notification Classifier</a:t>
            </a:r>
          </a:p>
        </p:txBody>
      </p:sp>
      <p:pic>
        <p:nvPicPr>
          <p:cNvPr id="4" name="Picture 3" descr="A screenshot of a phone&#10;&#10;Description automatically generated with low confidence">
            <a:extLst>
              <a:ext uri="{FF2B5EF4-FFF2-40B4-BE49-F238E27FC236}">
                <a16:creationId xmlns:a16="http://schemas.microsoft.com/office/drawing/2014/main" id="{E9F29E76-567D-CE41-AF00-2EC82A2D7897}"/>
              </a:ext>
            </a:extLst>
          </p:cNvPr>
          <p:cNvPicPr>
            <a:picLocks noChangeAspect="1"/>
          </p:cNvPicPr>
          <p:nvPr/>
        </p:nvPicPr>
        <p:blipFill>
          <a:blip r:embed="rId2"/>
          <a:stretch>
            <a:fillRect/>
          </a:stretch>
        </p:blipFill>
        <p:spPr>
          <a:xfrm>
            <a:off x="3631720" y="1220701"/>
            <a:ext cx="1880559" cy="3847199"/>
          </a:xfrm>
          <a:prstGeom prst="rect">
            <a:avLst/>
          </a:prstGeom>
        </p:spPr>
      </p:pic>
    </p:spTree>
    <p:extLst>
      <p:ext uri="{BB962C8B-B14F-4D97-AF65-F5344CB8AC3E}">
        <p14:creationId xmlns:p14="http://schemas.microsoft.com/office/powerpoint/2010/main" val="1635738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800-57F6-1C4A-9C01-E2034FF4DA9B}"/>
              </a:ext>
            </a:extLst>
          </p:cNvPr>
          <p:cNvSpPr>
            <a:spLocks noGrp="1"/>
          </p:cNvSpPr>
          <p:nvPr>
            <p:ph type="title"/>
          </p:nvPr>
        </p:nvSpPr>
        <p:spPr/>
        <p:txBody>
          <a:bodyPr/>
          <a:lstStyle/>
          <a:p>
            <a:r>
              <a:rPr lang="en-US" dirty="0"/>
              <a:t>Why Notification Classifier?</a:t>
            </a:r>
          </a:p>
        </p:txBody>
      </p:sp>
      <p:sp>
        <p:nvSpPr>
          <p:cNvPr id="3" name="Text Placeholder 2">
            <a:extLst>
              <a:ext uri="{FF2B5EF4-FFF2-40B4-BE49-F238E27FC236}">
                <a16:creationId xmlns:a16="http://schemas.microsoft.com/office/drawing/2014/main" id="{A4797953-1C07-BC45-898A-ED8E7FA41BBF}"/>
              </a:ext>
            </a:extLst>
          </p:cNvPr>
          <p:cNvSpPr>
            <a:spLocks noGrp="1"/>
          </p:cNvSpPr>
          <p:nvPr>
            <p:ph type="body" idx="1"/>
          </p:nvPr>
        </p:nvSpPr>
        <p:spPr/>
        <p:txBody>
          <a:bodyPr/>
          <a:lstStyle/>
          <a:p>
            <a:r>
              <a:rPr lang="en-US" dirty="0"/>
              <a:t>WHY? : For old people, we need to have seamless integration over all the apps, because they are not so tech savvy and hence they need easy solutions</a:t>
            </a:r>
          </a:p>
        </p:txBody>
      </p:sp>
    </p:spTree>
    <p:extLst>
      <p:ext uri="{BB962C8B-B14F-4D97-AF65-F5344CB8AC3E}">
        <p14:creationId xmlns:p14="http://schemas.microsoft.com/office/powerpoint/2010/main" val="1609316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5B5B-5711-DA48-8219-A07EE25C9B21}"/>
              </a:ext>
            </a:extLst>
          </p:cNvPr>
          <p:cNvSpPr>
            <a:spLocks noGrp="1"/>
          </p:cNvSpPr>
          <p:nvPr>
            <p:ph type="title"/>
          </p:nvPr>
        </p:nvSpPr>
        <p:spPr/>
        <p:txBody>
          <a:bodyPr/>
          <a:lstStyle/>
          <a:p>
            <a:r>
              <a:rPr lang="en-US" dirty="0"/>
              <a:t>Report the user</a:t>
            </a:r>
            <a:br>
              <a:rPr lang="en-US" dirty="0"/>
            </a:br>
            <a:endParaRPr lang="en-US" dirty="0"/>
          </a:p>
        </p:txBody>
      </p:sp>
      <p:pic>
        <p:nvPicPr>
          <p:cNvPr id="4" name="Picture 3" descr="A screenshot of a phone&#10;&#10;Description automatically generated with medium confidence">
            <a:extLst>
              <a:ext uri="{FF2B5EF4-FFF2-40B4-BE49-F238E27FC236}">
                <a16:creationId xmlns:a16="http://schemas.microsoft.com/office/drawing/2014/main" id="{C02F949A-021F-9F4A-80A1-880E16410D6F}"/>
              </a:ext>
            </a:extLst>
          </p:cNvPr>
          <p:cNvPicPr>
            <a:picLocks noChangeAspect="1"/>
          </p:cNvPicPr>
          <p:nvPr/>
        </p:nvPicPr>
        <p:blipFill>
          <a:blip r:embed="rId2"/>
          <a:stretch>
            <a:fillRect/>
          </a:stretch>
        </p:blipFill>
        <p:spPr>
          <a:xfrm>
            <a:off x="3618806" y="865308"/>
            <a:ext cx="1906387" cy="3884442"/>
          </a:xfrm>
          <a:prstGeom prst="rect">
            <a:avLst/>
          </a:prstGeom>
        </p:spPr>
      </p:pic>
    </p:spTree>
    <p:extLst>
      <p:ext uri="{BB962C8B-B14F-4D97-AF65-F5344CB8AC3E}">
        <p14:creationId xmlns:p14="http://schemas.microsoft.com/office/powerpoint/2010/main" val="832511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4BF5-45B5-B34B-9788-93EC3F487AC8}"/>
              </a:ext>
            </a:extLst>
          </p:cNvPr>
          <p:cNvSpPr>
            <a:spLocks noGrp="1"/>
          </p:cNvSpPr>
          <p:nvPr>
            <p:ph type="title"/>
          </p:nvPr>
        </p:nvSpPr>
        <p:spPr/>
        <p:txBody>
          <a:bodyPr/>
          <a:lstStyle/>
          <a:p>
            <a:r>
              <a:rPr lang="en-US" dirty="0"/>
              <a:t>Why report feature?</a:t>
            </a:r>
          </a:p>
        </p:txBody>
      </p:sp>
      <p:sp>
        <p:nvSpPr>
          <p:cNvPr id="3" name="Text Placeholder 2">
            <a:extLst>
              <a:ext uri="{FF2B5EF4-FFF2-40B4-BE49-F238E27FC236}">
                <a16:creationId xmlns:a16="http://schemas.microsoft.com/office/drawing/2014/main" id="{F342896E-898F-C84E-B4FD-217C063DA64D}"/>
              </a:ext>
            </a:extLst>
          </p:cNvPr>
          <p:cNvSpPr>
            <a:spLocks noGrp="1"/>
          </p:cNvSpPr>
          <p:nvPr>
            <p:ph type="body" idx="1"/>
          </p:nvPr>
        </p:nvSpPr>
        <p:spPr/>
        <p:txBody>
          <a:bodyPr/>
          <a:lstStyle/>
          <a:p>
            <a:r>
              <a:rPr lang="en-US" dirty="0"/>
              <a:t>WHY? : Spammers are constantly evolving. We need to evolve with them to keep up the demand</a:t>
            </a:r>
          </a:p>
          <a:p>
            <a:r>
              <a:rPr lang="en-US" dirty="0"/>
              <a:t>SOLVES : Increase in Cybercrime incident</a:t>
            </a:r>
          </a:p>
        </p:txBody>
      </p:sp>
    </p:spTree>
    <p:extLst>
      <p:ext uri="{BB962C8B-B14F-4D97-AF65-F5344CB8AC3E}">
        <p14:creationId xmlns:p14="http://schemas.microsoft.com/office/powerpoint/2010/main" val="274043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407A-F25E-FE4B-A490-8FBB444391B0}"/>
              </a:ext>
            </a:extLst>
          </p:cNvPr>
          <p:cNvSpPr>
            <a:spLocks noGrp="1"/>
          </p:cNvSpPr>
          <p:nvPr>
            <p:ph type="title"/>
          </p:nvPr>
        </p:nvSpPr>
        <p:spPr/>
        <p:txBody>
          <a:bodyPr/>
          <a:lstStyle/>
          <a:p>
            <a:r>
              <a:rPr lang="en-US" dirty="0"/>
              <a:t>Graph based Inference</a:t>
            </a:r>
          </a:p>
        </p:txBody>
      </p:sp>
      <p:pic>
        <p:nvPicPr>
          <p:cNvPr id="4" name="Picture 3" descr="Shape&#10;&#10;Description automatically generated with medium confidence">
            <a:extLst>
              <a:ext uri="{FF2B5EF4-FFF2-40B4-BE49-F238E27FC236}">
                <a16:creationId xmlns:a16="http://schemas.microsoft.com/office/drawing/2014/main" id="{036AFA64-2218-9A4B-B148-383A02F37E8F}"/>
              </a:ext>
            </a:extLst>
          </p:cNvPr>
          <p:cNvPicPr>
            <a:picLocks noChangeAspect="1"/>
          </p:cNvPicPr>
          <p:nvPr/>
        </p:nvPicPr>
        <p:blipFill>
          <a:blip r:embed="rId2"/>
          <a:stretch>
            <a:fillRect/>
          </a:stretch>
        </p:blipFill>
        <p:spPr>
          <a:xfrm>
            <a:off x="2199986" y="1307850"/>
            <a:ext cx="4744027" cy="3212323"/>
          </a:xfrm>
          <a:prstGeom prst="rect">
            <a:avLst/>
          </a:prstGeom>
        </p:spPr>
      </p:pic>
    </p:spTree>
    <p:extLst>
      <p:ext uri="{BB962C8B-B14F-4D97-AF65-F5344CB8AC3E}">
        <p14:creationId xmlns:p14="http://schemas.microsoft.com/office/powerpoint/2010/main" val="1944585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652E2-3210-D64C-B5E8-F8491185062A}"/>
              </a:ext>
            </a:extLst>
          </p:cNvPr>
          <p:cNvSpPr>
            <a:spLocks noGrp="1"/>
          </p:cNvSpPr>
          <p:nvPr>
            <p:ph type="title"/>
          </p:nvPr>
        </p:nvSpPr>
        <p:spPr/>
        <p:txBody>
          <a:bodyPr/>
          <a:lstStyle/>
          <a:p>
            <a:r>
              <a:rPr lang="en-US" dirty="0"/>
              <a:t>Why this method?</a:t>
            </a:r>
          </a:p>
        </p:txBody>
      </p:sp>
      <p:sp>
        <p:nvSpPr>
          <p:cNvPr id="3" name="Text Placeholder 2">
            <a:extLst>
              <a:ext uri="{FF2B5EF4-FFF2-40B4-BE49-F238E27FC236}">
                <a16:creationId xmlns:a16="http://schemas.microsoft.com/office/drawing/2014/main" id="{25DCD22E-79F5-6E48-BD7A-FE6A444B1776}"/>
              </a:ext>
            </a:extLst>
          </p:cNvPr>
          <p:cNvSpPr>
            <a:spLocks noGrp="1"/>
          </p:cNvSpPr>
          <p:nvPr>
            <p:ph type="body" idx="1"/>
          </p:nvPr>
        </p:nvSpPr>
        <p:spPr/>
        <p:txBody>
          <a:bodyPr/>
          <a:lstStyle/>
          <a:p>
            <a:r>
              <a:rPr lang="en-US" dirty="0"/>
              <a:t>WHY? : For the police to find patterns in malicious senders so that they can be more efficient in nabbing the criminals</a:t>
            </a:r>
          </a:p>
          <a:p>
            <a:r>
              <a:rPr lang="en-US" dirty="0"/>
              <a:t>SOLVES : Difficulty in Tracing the Criminals</a:t>
            </a:r>
          </a:p>
        </p:txBody>
      </p:sp>
    </p:spTree>
    <p:extLst>
      <p:ext uri="{BB962C8B-B14F-4D97-AF65-F5344CB8AC3E}">
        <p14:creationId xmlns:p14="http://schemas.microsoft.com/office/powerpoint/2010/main" val="2929446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407A-F25E-FE4B-A490-8FBB444391B0}"/>
              </a:ext>
            </a:extLst>
          </p:cNvPr>
          <p:cNvSpPr>
            <a:spLocks noGrp="1"/>
          </p:cNvSpPr>
          <p:nvPr>
            <p:ph type="title"/>
          </p:nvPr>
        </p:nvSpPr>
        <p:spPr/>
        <p:txBody>
          <a:bodyPr/>
          <a:lstStyle/>
          <a:p>
            <a:r>
              <a:rPr lang="en-US" dirty="0"/>
              <a:t>Server - Backend</a:t>
            </a:r>
          </a:p>
        </p:txBody>
      </p:sp>
      <p:pic>
        <p:nvPicPr>
          <p:cNvPr id="5" name="Picture 4" descr="A screenshot of a computer&#10;&#10;Description automatically generated">
            <a:extLst>
              <a:ext uri="{FF2B5EF4-FFF2-40B4-BE49-F238E27FC236}">
                <a16:creationId xmlns:a16="http://schemas.microsoft.com/office/drawing/2014/main" id="{F59B691E-9BF1-BD41-991A-04424AA0A342}"/>
              </a:ext>
            </a:extLst>
          </p:cNvPr>
          <p:cNvPicPr>
            <a:picLocks noChangeAspect="1"/>
          </p:cNvPicPr>
          <p:nvPr/>
        </p:nvPicPr>
        <p:blipFill>
          <a:blip r:embed="rId2"/>
          <a:stretch>
            <a:fillRect/>
          </a:stretch>
        </p:blipFill>
        <p:spPr>
          <a:xfrm>
            <a:off x="0" y="1305163"/>
            <a:ext cx="4592782" cy="344458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4B09863-78C7-DB40-90BA-708142B4EF69}"/>
              </a:ext>
            </a:extLst>
          </p:cNvPr>
          <p:cNvPicPr>
            <a:picLocks noChangeAspect="1"/>
          </p:cNvPicPr>
          <p:nvPr/>
        </p:nvPicPr>
        <p:blipFill>
          <a:blip r:embed="rId3"/>
          <a:stretch>
            <a:fillRect/>
          </a:stretch>
        </p:blipFill>
        <p:spPr>
          <a:xfrm>
            <a:off x="4592782" y="1378526"/>
            <a:ext cx="4397146" cy="3297859"/>
          </a:xfrm>
          <a:prstGeom prst="rect">
            <a:avLst/>
          </a:prstGeom>
        </p:spPr>
      </p:pic>
    </p:spTree>
    <p:extLst>
      <p:ext uri="{BB962C8B-B14F-4D97-AF65-F5344CB8AC3E}">
        <p14:creationId xmlns:p14="http://schemas.microsoft.com/office/powerpoint/2010/main" val="813269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Architecture</a:t>
            </a:r>
            <a:endParaRPr/>
          </a:p>
        </p:txBody>
      </p:sp>
      <p:sp>
        <p:nvSpPr>
          <p:cNvPr id="265" name="Google Shape;265;p22"/>
          <p:cNvSpPr txBox="1">
            <a:spLocks noGrp="1"/>
          </p:cNvSpPr>
          <p:nvPr>
            <p:ph type="body" idx="1"/>
          </p:nvPr>
        </p:nvSpPr>
        <p:spPr>
          <a:xfrm>
            <a:off x="1297500" y="11729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t>Our project will use a client-server architecture, with the Android app acting as the client and a server-side application handling the graph database analysis. We chose this architecture because it allows for scalability, security, and ease of maintenance. The server-side application will be responsible for handling the graph database, which will analyze the patterns in incoming messages. However, the actual spam detection model will be local, so that we can detect spam and warn users without the need for an internet connection.</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Innovations Incorporated</a:t>
            </a:r>
            <a:endParaRPr/>
          </a:p>
        </p:txBody>
      </p:sp>
      <p:sp>
        <p:nvSpPr>
          <p:cNvPr id="277" name="Google Shape;277;p24"/>
          <p:cNvSpPr txBox="1">
            <a:spLocks noGrp="1"/>
          </p:cNvSpPr>
          <p:nvPr>
            <p:ph type="body" idx="1"/>
          </p:nvPr>
        </p:nvSpPr>
        <p:spPr>
          <a:xfrm>
            <a:off x="1297500" y="11729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Two major innovations have been incorporated into this application :</a:t>
            </a:r>
            <a:endParaRPr dirty="0"/>
          </a:p>
          <a:p>
            <a:pPr marL="457200" lvl="0" indent="-311150" algn="l" rtl="0">
              <a:spcBef>
                <a:spcPts val="1600"/>
              </a:spcBef>
              <a:spcAft>
                <a:spcPts val="0"/>
              </a:spcAft>
              <a:buSzPts val="1300"/>
              <a:buAutoNum type="arabicPeriod"/>
            </a:pPr>
            <a:r>
              <a:rPr lang="en-GB" dirty="0"/>
              <a:t>The ability to use the application as a primary messaging app or as a secondary messaging app gives users the option and flexibility to choose whether they want to use our app or a different application while also ensuring that they will be protected against spam messages</a:t>
            </a:r>
            <a:endParaRPr dirty="0"/>
          </a:p>
          <a:p>
            <a:pPr marL="457200" lvl="0" indent="-311150" algn="l" rtl="0">
              <a:spcBef>
                <a:spcPts val="0"/>
              </a:spcBef>
              <a:spcAft>
                <a:spcPts val="0"/>
              </a:spcAft>
              <a:buSzPts val="1300"/>
              <a:buAutoNum type="arabicPeriod"/>
            </a:pPr>
            <a:r>
              <a:rPr lang="en-GB" dirty="0"/>
              <a:t>Rule based Phishing Classifier inbuilt</a:t>
            </a:r>
          </a:p>
          <a:p>
            <a:pPr marL="457200" lvl="0" indent="-311150" algn="l" rtl="0">
              <a:spcBef>
                <a:spcPts val="0"/>
              </a:spcBef>
              <a:spcAft>
                <a:spcPts val="0"/>
              </a:spcAft>
              <a:buSzPts val="1300"/>
              <a:buAutoNum type="arabicPeriod"/>
            </a:pPr>
            <a:r>
              <a:rPr lang="en-GB" dirty="0"/>
              <a:t>Reporting System</a:t>
            </a:r>
          </a:p>
          <a:p>
            <a:pPr marL="457200" lvl="0" indent="-311150" algn="l" rtl="0">
              <a:spcBef>
                <a:spcPts val="0"/>
              </a:spcBef>
              <a:spcAft>
                <a:spcPts val="0"/>
              </a:spcAft>
              <a:buSzPts val="1300"/>
              <a:buAutoNum type="arabicPeriod"/>
            </a:pPr>
            <a:r>
              <a:rPr lang="en-GB" dirty="0"/>
              <a:t>By using a graph backend database and finding out connections between senders, it is possible for the police to track down and nab the criminals in a much more easier and efficient pattern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9" name="Google Shape;289;p26"/>
          <p:cNvPicPr preferRelativeResize="0"/>
          <p:nvPr/>
        </p:nvPicPr>
        <p:blipFill>
          <a:blip r:embed="rId3">
            <a:alphaModFix/>
          </a:blip>
          <a:stretch>
            <a:fillRect/>
          </a:stretch>
        </p:blipFill>
        <p:spPr>
          <a:xfrm>
            <a:off x="2309107" y="1318844"/>
            <a:ext cx="4525786" cy="25058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35" name="Google Shape;235;p18"/>
          <p:cNvSpPr txBox="1">
            <a:spLocks noGrp="1"/>
          </p:cNvSpPr>
          <p:nvPr>
            <p:ph type="body" idx="1"/>
          </p:nvPr>
        </p:nvSpPr>
        <p:spPr>
          <a:xfrm>
            <a:off x="1297500" y="1413350"/>
            <a:ext cx="49254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a:t>Spam messages are a growing problem that affects millions of people worldwide. They not only cause frustration and lost productivity, but can also lead to financial loss and even pose a threat and jeopardize personal safety. The spam detection app project aims to address this problem by providing an innovative solution that can detect spam messages in two ways - by detecting incoming messages and by reading messages from the notification space of the user's phone. </a:t>
            </a:r>
            <a:endParaRPr sz="1600"/>
          </a:p>
        </p:txBody>
      </p:sp>
      <p:pic>
        <p:nvPicPr>
          <p:cNvPr id="236" name="Google Shape;236;p18"/>
          <p:cNvPicPr preferRelativeResize="0"/>
          <p:nvPr/>
        </p:nvPicPr>
        <p:blipFill>
          <a:blip r:embed="rId3">
            <a:alphaModFix/>
          </a:blip>
          <a:stretch>
            <a:fillRect/>
          </a:stretch>
        </p:blipFill>
        <p:spPr>
          <a:xfrm>
            <a:off x="6222900" y="1413350"/>
            <a:ext cx="2616300" cy="261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Feasibility of Solution</a:t>
            </a:r>
            <a:endParaRPr/>
          </a:p>
        </p:txBody>
      </p:sp>
      <p:sp>
        <p:nvSpPr>
          <p:cNvPr id="308" name="Google Shape;308;p29"/>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a:t>The spam detection app solution is a feasible and innovative approach to detecting spam messages. The use of a graph database at the backend to analyze patterns in malicious messages using collaborative filtering is an efficient way to detect spam messages quickly and accurately. In fact, many websites with heavy traffic like Twitter also use graph databases in the Backend. By using a service like Firebase or AWS, we can ensure the scalability of our application and also ensure that we get the data at a low latency. We can also use the same model and approach for different scenarios, making it an ideal starting point for new innovations. Also, since we are using common design practices, It will make it easier for others to understand and develop their features on top of our application.</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scope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4" name="Google Shape;314;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Automated Spam Phone Call Tracking</a:t>
            </a:r>
            <a:endParaRPr dirty="0"/>
          </a:p>
          <a:p>
            <a:pPr marL="457200" lvl="0" indent="-311150" algn="l" rtl="0">
              <a:spcBef>
                <a:spcPts val="0"/>
              </a:spcBef>
              <a:spcAft>
                <a:spcPts val="0"/>
              </a:spcAft>
              <a:buSzPts val="1300"/>
              <a:buChar char="●"/>
            </a:pPr>
            <a:r>
              <a:rPr lang="en-GB" dirty="0"/>
              <a:t>Encryption Detection: Develop a technique that can detect and flag messages that are encrypted</a:t>
            </a:r>
          </a:p>
          <a:p>
            <a:pPr marL="457200" lvl="0" indent="-311150" algn="l" rtl="0">
              <a:spcBef>
                <a:spcPts val="0"/>
              </a:spcBef>
              <a:spcAft>
                <a:spcPts val="0"/>
              </a:spcAft>
              <a:buSzPts val="1300"/>
              <a:buChar char="●"/>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0" name="Google Shape;320;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a:t>In conclusion, our spam detection app provides a comprehensive and innovative solution to the problem of identifying and filtering spam messages on Android devices. By using a client-server architecture with a graph database analysis and local machine learning model for classification, we can provide fast, accurate and reliable spam detection even in areas with limited internet connectivity. Our solution can help users to stay safe from malicious messages and reduce the risk of falling victim to scams or cyberattacks. We are confident that our app will provide real value to users, and we look forward to the opportunity to bring this innovative solution to market. Thank you for considering our project, and we appreciate your time and attention.</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13FF99-FBDE-2F4D-A4EC-253B2E5B5BCC}"/>
              </a:ext>
            </a:extLst>
          </p:cNvPr>
          <p:cNvSpPr/>
          <p:nvPr/>
        </p:nvSpPr>
        <p:spPr>
          <a:xfrm>
            <a:off x="2594537" y="2110085"/>
            <a:ext cx="3954929"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b="1" cap="none" spc="0" dirty="0">
                <a:ln/>
                <a:solidFill>
                  <a:schemeClr val="accent4"/>
                </a:solidFill>
                <a:effectLst/>
              </a:rPr>
              <a:t>Thank You!</a:t>
            </a:r>
          </a:p>
          <a:p>
            <a:pPr algn="ctr"/>
            <a:endParaRPr lang="en-GB" sz="5400" b="1" cap="none" spc="0" dirty="0">
              <a:ln/>
              <a:solidFill>
                <a:schemeClr val="accent4"/>
              </a:solidFill>
              <a:effectLst/>
            </a:endParaRPr>
          </a:p>
        </p:txBody>
      </p:sp>
    </p:spTree>
    <p:extLst>
      <p:ext uri="{BB962C8B-B14F-4D97-AF65-F5344CB8AC3E}">
        <p14:creationId xmlns:p14="http://schemas.microsoft.com/office/powerpoint/2010/main" val="2481741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4A1F-1247-8C42-830C-035F7B02ED5A}"/>
              </a:ext>
            </a:extLst>
          </p:cNvPr>
          <p:cNvSpPr>
            <a:spLocks noGrp="1"/>
          </p:cNvSpPr>
          <p:nvPr>
            <p:ph type="title"/>
          </p:nvPr>
        </p:nvSpPr>
        <p:spPr/>
        <p:txBody>
          <a:bodyPr/>
          <a:lstStyle/>
          <a:p>
            <a:r>
              <a:rPr lang="en-US" dirty="0"/>
              <a:t>App Demo – UI Design</a:t>
            </a:r>
          </a:p>
        </p:txBody>
      </p:sp>
      <p:pic>
        <p:nvPicPr>
          <p:cNvPr id="5" name="Picture 4" descr="A screenshot of a phone&#10;&#10;Description automatically generated with medium confidence">
            <a:extLst>
              <a:ext uri="{FF2B5EF4-FFF2-40B4-BE49-F238E27FC236}">
                <a16:creationId xmlns:a16="http://schemas.microsoft.com/office/drawing/2014/main" id="{56475405-0CCC-C546-B287-B6D4C2B38270}"/>
              </a:ext>
            </a:extLst>
          </p:cNvPr>
          <p:cNvPicPr>
            <a:picLocks noChangeAspect="1"/>
          </p:cNvPicPr>
          <p:nvPr/>
        </p:nvPicPr>
        <p:blipFill>
          <a:blip r:embed="rId2"/>
          <a:stretch>
            <a:fillRect/>
          </a:stretch>
        </p:blipFill>
        <p:spPr>
          <a:xfrm>
            <a:off x="928309" y="1433645"/>
            <a:ext cx="1778090" cy="3647209"/>
          </a:xfrm>
          <a:prstGeom prst="rect">
            <a:avLst/>
          </a:prstGeom>
        </p:spPr>
      </p:pic>
      <p:pic>
        <p:nvPicPr>
          <p:cNvPr id="7" name="Picture 6" descr="A screenshot of a phone&#10;&#10;Description automatically generated with medium confidence">
            <a:extLst>
              <a:ext uri="{FF2B5EF4-FFF2-40B4-BE49-F238E27FC236}">
                <a16:creationId xmlns:a16="http://schemas.microsoft.com/office/drawing/2014/main" id="{312122E4-9FEB-C04E-AB2D-B280B3E6E51F}"/>
              </a:ext>
            </a:extLst>
          </p:cNvPr>
          <p:cNvPicPr>
            <a:picLocks noChangeAspect="1"/>
          </p:cNvPicPr>
          <p:nvPr/>
        </p:nvPicPr>
        <p:blipFill>
          <a:blip r:embed="rId3"/>
          <a:stretch>
            <a:fillRect/>
          </a:stretch>
        </p:blipFill>
        <p:spPr>
          <a:xfrm>
            <a:off x="3682955" y="1433645"/>
            <a:ext cx="1778090" cy="3628755"/>
          </a:xfrm>
          <a:prstGeom prst="rect">
            <a:avLst/>
          </a:prstGeom>
        </p:spPr>
      </p:pic>
      <p:pic>
        <p:nvPicPr>
          <p:cNvPr id="9" name="Picture 8" descr="A screenshot of a phone&#10;&#10;Description automatically generated with medium confidence">
            <a:extLst>
              <a:ext uri="{FF2B5EF4-FFF2-40B4-BE49-F238E27FC236}">
                <a16:creationId xmlns:a16="http://schemas.microsoft.com/office/drawing/2014/main" id="{1D033A06-C5EA-D14B-95DF-222C16BAFE48}"/>
              </a:ext>
            </a:extLst>
          </p:cNvPr>
          <p:cNvPicPr>
            <a:picLocks noChangeAspect="1"/>
          </p:cNvPicPr>
          <p:nvPr/>
        </p:nvPicPr>
        <p:blipFill>
          <a:blip r:embed="rId4"/>
          <a:stretch>
            <a:fillRect/>
          </a:stretch>
        </p:blipFill>
        <p:spPr>
          <a:xfrm>
            <a:off x="6437601" y="1307850"/>
            <a:ext cx="1887041" cy="3825256"/>
          </a:xfrm>
          <a:prstGeom prst="rect">
            <a:avLst/>
          </a:prstGeom>
        </p:spPr>
      </p:pic>
    </p:spTree>
    <p:extLst>
      <p:ext uri="{BB962C8B-B14F-4D97-AF65-F5344CB8AC3E}">
        <p14:creationId xmlns:p14="http://schemas.microsoft.com/office/powerpoint/2010/main" val="300098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1BB1-7C0E-4D46-AE4A-F33CB058DB48}"/>
              </a:ext>
            </a:extLst>
          </p:cNvPr>
          <p:cNvSpPr>
            <a:spLocks noGrp="1"/>
          </p:cNvSpPr>
          <p:nvPr>
            <p:ph type="title"/>
          </p:nvPr>
        </p:nvSpPr>
        <p:spPr/>
        <p:txBody>
          <a:bodyPr/>
          <a:lstStyle/>
          <a:p>
            <a:r>
              <a:rPr lang="en-US" dirty="0"/>
              <a:t>Architecture used : MVP</a:t>
            </a:r>
          </a:p>
        </p:txBody>
      </p:sp>
      <p:sp>
        <p:nvSpPr>
          <p:cNvPr id="3" name="Text Placeholder 2">
            <a:extLst>
              <a:ext uri="{FF2B5EF4-FFF2-40B4-BE49-F238E27FC236}">
                <a16:creationId xmlns:a16="http://schemas.microsoft.com/office/drawing/2014/main" id="{66F801AA-6DD6-4B4B-9CD9-96FB95C6BEF4}"/>
              </a:ext>
            </a:extLst>
          </p:cNvPr>
          <p:cNvSpPr>
            <a:spLocks noGrp="1"/>
          </p:cNvSpPr>
          <p:nvPr>
            <p:ph type="body" idx="1"/>
          </p:nvPr>
        </p:nvSpPr>
        <p:spPr/>
        <p:txBody>
          <a:bodyPr/>
          <a:lstStyle/>
          <a:p>
            <a:r>
              <a:rPr lang="en-US" dirty="0"/>
              <a:t>Why? : It is easier for people to recognize and use the app, and also allows for others to use my app </a:t>
            </a:r>
            <a:r>
              <a:rPr lang="en-US" dirty="0" err="1"/>
              <a:t>scalably</a:t>
            </a:r>
            <a:endParaRPr lang="en-US" dirty="0"/>
          </a:p>
        </p:txBody>
      </p:sp>
    </p:spTree>
    <p:extLst>
      <p:ext uri="{BB962C8B-B14F-4D97-AF65-F5344CB8AC3E}">
        <p14:creationId xmlns:p14="http://schemas.microsoft.com/office/powerpoint/2010/main" val="187037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218B-A6EF-014B-940C-46DD65187266}"/>
              </a:ext>
            </a:extLst>
          </p:cNvPr>
          <p:cNvSpPr>
            <a:spLocks noGrp="1"/>
          </p:cNvSpPr>
          <p:nvPr>
            <p:ph type="title"/>
          </p:nvPr>
        </p:nvSpPr>
        <p:spPr/>
        <p:txBody>
          <a:bodyPr/>
          <a:lstStyle/>
          <a:p>
            <a:r>
              <a:rPr lang="en-US" dirty="0"/>
              <a:t>Regular Chat</a:t>
            </a:r>
          </a:p>
        </p:txBody>
      </p:sp>
      <p:pic>
        <p:nvPicPr>
          <p:cNvPr id="5" name="Picture 4" descr="A screenshot of a cell phone&#10;&#10;Description automatically generated with medium confidence">
            <a:extLst>
              <a:ext uri="{FF2B5EF4-FFF2-40B4-BE49-F238E27FC236}">
                <a16:creationId xmlns:a16="http://schemas.microsoft.com/office/drawing/2014/main" id="{2B5C8384-3B72-2744-942B-BA0BBA662665}"/>
              </a:ext>
            </a:extLst>
          </p:cNvPr>
          <p:cNvPicPr>
            <a:picLocks noChangeAspect="1"/>
          </p:cNvPicPr>
          <p:nvPr/>
        </p:nvPicPr>
        <p:blipFill>
          <a:blip r:embed="rId2"/>
          <a:stretch>
            <a:fillRect/>
          </a:stretch>
        </p:blipFill>
        <p:spPr>
          <a:xfrm>
            <a:off x="3536589" y="986460"/>
            <a:ext cx="2070822" cy="4157040"/>
          </a:xfrm>
          <a:prstGeom prst="rect">
            <a:avLst/>
          </a:prstGeom>
        </p:spPr>
      </p:pic>
    </p:spTree>
    <p:extLst>
      <p:ext uri="{BB962C8B-B14F-4D97-AF65-F5344CB8AC3E}">
        <p14:creationId xmlns:p14="http://schemas.microsoft.com/office/powerpoint/2010/main" val="267961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FE43-C7D3-744A-9863-777316F5F0C2}"/>
              </a:ext>
            </a:extLst>
          </p:cNvPr>
          <p:cNvSpPr>
            <a:spLocks noGrp="1"/>
          </p:cNvSpPr>
          <p:nvPr>
            <p:ph type="title"/>
          </p:nvPr>
        </p:nvSpPr>
        <p:spPr/>
        <p:txBody>
          <a:bodyPr/>
          <a:lstStyle/>
          <a:p>
            <a:r>
              <a:rPr lang="en-US" dirty="0"/>
              <a:t>Spam Classification</a:t>
            </a:r>
            <a:br>
              <a:rPr lang="en-US" dirty="0"/>
            </a:br>
            <a:endParaRPr lang="en-US" dirty="0"/>
          </a:p>
        </p:txBody>
      </p:sp>
      <p:pic>
        <p:nvPicPr>
          <p:cNvPr id="4" name="Picture 3" descr="A screenshot of a cell phone&#10;&#10;Description automatically generated with medium confidence">
            <a:extLst>
              <a:ext uri="{FF2B5EF4-FFF2-40B4-BE49-F238E27FC236}">
                <a16:creationId xmlns:a16="http://schemas.microsoft.com/office/drawing/2014/main" id="{A7ABD0C8-9CCF-5040-AED1-FB8E350D424A}"/>
              </a:ext>
            </a:extLst>
          </p:cNvPr>
          <p:cNvPicPr>
            <a:picLocks noChangeAspect="1"/>
          </p:cNvPicPr>
          <p:nvPr/>
        </p:nvPicPr>
        <p:blipFill>
          <a:blip r:embed="rId2"/>
          <a:stretch>
            <a:fillRect/>
          </a:stretch>
        </p:blipFill>
        <p:spPr>
          <a:xfrm>
            <a:off x="3660087" y="1307850"/>
            <a:ext cx="1823825" cy="3654405"/>
          </a:xfrm>
          <a:prstGeom prst="rect">
            <a:avLst/>
          </a:prstGeom>
        </p:spPr>
      </p:pic>
    </p:spTree>
    <p:extLst>
      <p:ext uri="{BB962C8B-B14F-4D97-AF65-F5344CB8AC3E}">
        <p14:creationId xmlns:p14="http://schemas.microsoft.com/office/powerpoint/2010/main" val="4273610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8862-5F29-804B-8AEF-9474E3FB140F}"/>
              </a:ext>
            </a:extLst>
          </p:cNvPr>
          <p:cNvSpPr>
            <a:spLocks noGrp="1"/>
          </p:cNvSpPr>
          <p:nvPr>
            <p:ph type="title"/>
          </p:nvPr>
        </p:nvSpPr>
        <p:spPr/>
        <p:txBody>
          <a:bodyPr/>
          <a:lstStyle/>
          <a:p>
            <a:r>
              <a:rPr lang="en-US" dirty="0"/>
              <a:t>Why Local Deployment</a:t>
            </a:r>
          </a:p>
        </p:txBody>
      </p:sp>
      <p:sp>
        <p:nvSpPr>
          <p:cNvPr id="3" name="Text Placeholder 2">
            <a:extLst>
              <a:ext uri="{FF2B5EF4-FFF2-40B4-BE49-F238E27FC236}">
                <a16:creationId xmlns:a16="http://schemas.microsoft.com/office/drawing/2014/main" id="{D46E43B4-DF47-A248-A620-1CD385D41F2D}"/>
              </a:ext>
            </a:extLst>
          </p:cNvPr>
          <p:cNvSpPr>
            <a:spLocks noGrp="1"/>
          </p:cNvSpPr>
          <p:nvPr>
            <p:ph type="body" idx="1"/>
          </p:nvPr>
        </p:nvSpPr>
        <p:spPr/>
        <p:txBody>
          <a:bodyPr/>
          <a:lstStyle/>
          <a:p>
            <a:r>
              <a:rPr lang="en-US" dirty="0"/>
              <a:t>WHY? : People might not have access to the internet at all times and hence may need to use the local model instead</a:t>
            </a:r>
          </a:p>
        </p:txBody>
      </p:sp>
    </p:spTree>
    <p:extLst>
      <p:ext uri="{BB962C8B-B14F-4D97-AF65-F5344CB8AC3E}">
        <p14:creationId xmlns:p14="http://schemas.microsoft.com/office/powerpoint/2010/main" val="256647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FE43-C7D3-744A-9863-777316F5F0C2}"/>
              </a:ext>
            </a:extLst>
          </p:cNvPr>
          <p:cNvSpPr>
            <a:spLocks noGrp="1"/>
          </p:cNvSpPr>
          <p:nvPr>
            <p:ph type="title"/>
          </p:nvPr>
        </p:nvSpPr>
        <p:spPr/>
        <p:txBody>
          <a:bodyPr/>
          <a:lstStyle/>
          <a:p>
            <a:r>
              <a:rPr lang="en-US" dirty="0"/>
              <a:t>Phishing Classification</a:t>
            </a:r>
          </a:p>
        </p:txBody>
      </p:sp>
      <p:pic>
        <p:nvPicPr>
          <p:cNvPr id="5" name="Picture 4" descr="A screenshot of a phone&#10;&#10;Description automatically generated with medium confidence">
            <a:extLst>
              <a:ext uri="{FF2B5EF4-FFF2-40B4-BE49-F238E27FC236}">
                <a16:creationId xmlns:a16="http://schemas.microsoft.com/office/drawing/2014/main" id="{573EF25F-C5D5-7941-B2BB-34AD66C6135F}"/>
              </a:ext>
            </a:extLst>
          </p:cNvPr>
          <p:cNvPicPr>
            <a:picLocks noChangeAspect="1"/>
          </p:cNvPicPr>
          <p:nvPr/>
        </p:nvPicPr>
        <p:blipFill>
          <a:blip r:embed="rId2"/>
          <a:stretch>
            <a:fillRect/>
          </a:stretch>
        </p:blipFill>
        <p:spPr>
          <a:xfrm>
            <a:off x="3574870" y="1095230"/>
            <a:ext cx="1994259" cy="4048270"/>
          </a:xfrm>
          <a:prstGeom prst="rect">
            <a:avLst/>
          </a:prstGeom>
        </p:spPr>
      </p:pic>
    </p:spTree>
    <p:extLst>
      <p:ext uri="{BB962C8B-B14F-4D97-AF65-F5344CB8AC3E}">
        <p14:creationId xmlns:p14="http://schemas.microsoft.com/office/powerpoint/2010/main" val="135334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706C-98AD-F940-9C9D-AE9753BCCFAC}"/>
              </a:ext>
            </a:extLst>
          </p:cNvPr>
          <p:cNvSpPr>
            <a:spLocks noGrp="1"/>
          </p:cNvSpPr>
          <p:nvPr>
            <p:ph type="title"/>
          </p:nvPr>
        </p:nvSpPr>
        <p:spPr/>
        <p:txBody>
          <a:bodyPr/>
          <a:lstStyle/>
          <a:p>
            <a:r>
              <a:rPr lang="en-US" dirty="0"/>
              <a:t>Approach – Rule Based Classification</a:t>
            </a:r>
          </a:p>
        </p:txBody>
      </p:sp>
      <p:sp>
        <p:nvSpPr>
          <p:cNvPr id="3" name="Text Placeholder 2">
            <a:extLst>
              <a:ext uri="{FF2B5EF4-FFF2-40B4-BE49-F238E27FC236}">
                <a16:creationId xmlns:a16="http://schemas.microsoft.com/office/drawing/2014/main" id="{343B2328-D2FD-D443-B3B9-59DED9EDDE45}"/>
              </a:ext>
            </a:extLst>
          </p:cNvPr>
          <p:cNvSpPr>
            <a:spLocks noGrp="1"/>
          </p:cNvSpPr>
          <p:nvPr>
            <p:ph type="body" idx="1"/>
          </p:nvPr>
        </p:nvSpPr>
        <p:spPr/>
        <p:txBody>
          <a:bodyPr/>
          <a:lstStyle/>
          <a:p>
            <a:r>
              <a:rPr lang="en-US" dirty="0"/>
              <a:t>Based on a research paper </a:t>
            </a:r>
          </a:p>
          <a:p>
            <a:pPr marL="146050" indent="0">
              <a:buNone/>
            </a:pPr>
            <a:r>
              <a:rPr lang="en-US" dirty="0"/>
              <a:t>by Rami M. Mohammed et al.</a:t>
            </a:r>
          </a:p>
        </p:txBody>
      </p:sp>
      <p:pic>
        <p:nvPicPr>
          <p:cNvPr id="5" name="Picture 4" descr="Graphical user interface, table&#10;&#10;Description automatically generated with medium confidence">
            <a:extLst>
              <a:ext uri="{FF2B5EF4-FFF2-40B4-BE49-F238E27FC236}">
                <a16:creationId xmlns:a16="http://schemas.microsoft.com/office/drawing/2014/main" id="{B2568C25-7604-6A41-AC37-49F036BBAB6F}"/>
              </a:ext>
            </a:extLst>
          </p:cNvPr>
          <p:cNvPicPr>
            <a:picLocks noChangeAspect="1"/>
          </p:cNvPicPr>
          <p:nvPr/>
        </p:nvPicPr>
        <p:blipFill>
          <a:blip r:embed="rId2"/>
          <a:stretch>
            <a:fillRect/>
          </a:stretch>
        </p:blipFill>
        <p:spPr>
          <a:xfrm>
            <a:off x="3995164" y="850800"/>
            <a:ext cx="4961800" cy="4026022"/>
          </a:xfrm>
          <a:prstGeom prst="rect">
            <a:avLst/>
          </a:prstGeom>
        </p:spPr>
      </p:pic>
    </p:spTree>
    <p:extLst>
      <p:ext uri="{BB962C8B-B14F-4D97-AF65-F5344CB8AC3E}">
        <p14:creationId xmlns:p14="http://schemas.microsoft.com/office/powerpoint/2010/main" val="82346258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788</Words>
  <Application>Microsoft Macintosh PowerPoint</Application>
  <PresentationFormat>On-screen Show (16:9)</PresentationFormat>
  <Paragraphs>45</Paragraphs>
  <Slides>23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Montserrat</vt:lpstr>
      <vt:lpstr>Lato</vt:lpstr>
      <vt:lpstr>Arial</vt:lpstr>
      <vt:lpstr>Focus</vt:lpstr>
      <vt:lpstr>TN Police Hackathon     SpamShield</vt:lpstr>
      <vt:lpstr>Introduction</vt:lpstr>
      <vt:lpstr>App Demo – UI Design</vt:lpstr>
      <vt:lpstr>Architecture used : MVP</vt:lpstr>
      <vt:lpstr>Regular Chat</vt:lpstr>
      <vt:lpstr>Spam Classification </vt:lpstr>
      <vt:lpstr>Why Local Deployment</vt:lpstr>
      <vt:lpstr>Phishing Classification</vt:lpstr>
      <vt:lpstr>Approach – Rule Based Classification</vt:lpstr>
      <vt:lpstr>Notification Classifier</vt:lpstr>
      <vt:lpstr>Why Notification Classifier?</vt:lpstr>
      <vt:lpstr>Report the user </vt:lpstr>
      <vt:lpstr>Why report feature?</vt:lpstr>
      <vt:lpstr>Graph based Inference</vt:lpstr>
      <vt:lpstr>Why this method?</vt:lpstr>
      <vt:lpstr>Server - Backend</vt:lpstr>
      <vt:lpstr>Proposed Architecture</vt:lpstr>
      <vt:lpstr>Innovations Incorporated</vt:lpstr>
      <vt:lpstr>PowerPoint Presentation</vt:lpstr>
      <vt:lpstr>Feasibility of Solution</vt:lpstr>
      <vt:lpstr>Future scope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TN Police Hackathon     SpamShield</dc:title>
  <cp:lastModifiedBy>Vishwa Kumaresh</cp:lastModifiedBy>
  <cp:revision>5</cp:revision>
  <dcterms:modified xsi:type="dcterms:W3CDTF">2023-03-29T02:04:37Z</dcterms:modified>
</cp:coreProperties>
</file>